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6858000" cy="9906000" type="A4"/>
  <p:notesSz cx="7315200" cy="9601200"/>
  <p:embeddedFontLst>
    <p:embeddedFont>
      <p:font typeface="Montserrat Alternates SemiBold" panose="00000700000000000000" pitchFamily="50" charset="0"/>
      <p:bold r:id="rId17"/>
      <p:boldItalic r:id="rId18"/>
    </p:embeddedFont>
    <p:embeddedFont>
      <p:font typeface="Montserrat Medium" panose="00000600000000000000" pitchFamily="50" charset="0"/>
      <p:regular r:id="rId19"/>
      <p:italic r:id="rId20"/>
    </p:embeddedFont>
    <p:embeddedFont>
      <p:font typeface="Nissan Brand Regular" panose="020B0504020204030204" pitchFamily="34" charset="0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 autoAdjust="0"/>
    <p:restoredTop sz="94660"/>
  </p:normalViewPr>
  <p:slideViewPr>
    <p:cSldViewPr snapToGrid="0">
      <p:cViewPr>
        <p:scale>
          <a:sx n="64" d="100"/>
          <a:sy n="64" d="100"/>
        </p:scale>
        <p:origin x="22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0.svg"/><Relationship Id="rId4" Type="http://schemas.openxmlformats.org/officeDocument/2006/relationships/image" Target="../media/image12.sv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CKS PLAY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0CC4612-BF0E-BD64-1335-1F84A1A8B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512" y="-257415"/>
            <a:ext cx="2721864" cy="272186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3A01176-F1A2-D404-57BB-6AD07FF69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857" y="7082583"/>
            <a:ext cx="1487175" cy="14871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F5F5FF1-C3E4-A39E-CD12-DF55328552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3150" y="6169964"/>
            <a:ext cx="4692205" cy="284924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C76DBB-5FF2-29F5-42D7-4A9D278ACDD6}"/>
              </a:ext>
            </a:extLst>
          </p:cNvPr>
          <p:cNvSpPr txBox="1"/>
          <p:nvPr userDrawn="1"/>
        </p:nvSpPr>
        <p:spPr>
          <a:xfrm>
            <a:off x="161544" y="2464449"/>
            <a:ext cx="32674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Aceleração 0-100 Km/h (s)                     11,8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(gasolina, km/l)      13,7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(gasolina, km/l)        11,3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(álcool, km/l)            9,4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(álcool, km/l)              7,8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Velocidade máxima (Km/h)                   175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Combustível                                            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Motorização                                                1.6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(Álcool)                                113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(Gasolina)                           110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(Álcool)                           15,2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(Gasolina)                      14,9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369450-1A39-28E8-75C3-82A46489F4C1}"/>
              </a:ext>
            </a:extLst>
          </p:cNvPr>
          <p:cNvSpPr txBox="1"/>
          <p:nvPr userDrawn="1"/>
        </p:nvSpPr>
        <p:spPr>
          <a:xfrm>
            <a:off x="3590544" y="4021661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F34B99-62B7-98DB-026B-4419A7DA3513}"/>
              </a:ext>
            </a:extLst>
          </p:cNvPr>
          <p:cNvSpPr txBox="1"/>
          <p:nvPr userDrawn="1"/>
        </p:nvSpPr>
        <p:spPr>
          <a:xfrm>
            <a:off x="161544" y="4953000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McPherson e mola helicoidal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7ADD37B-1695-C3CB-E1DE-9C6838456280}"/>
              </a:ext>
            </a:extLst>
          </p:cNvPr>
          <p:cNvSpPr txBox="1"/>
          <p:nvPr userDrawn="1"/>
        </p:nvSpPr>
        <p:spPr>
          <a:xfrm>
            <a:off x="3590544" y="2464449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432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2.610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4.310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1.760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1.590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1B67FE-EF80-8B23-FEF5-D217E922A09D}"/>
              </a:ext>
            </a:extLst>
          </p:cNvPr>
          <p:cNvSpPr txBox="1"/>
          <p:nvPr userDrawn="1"/>
        </p:nvSpPr>
        <p:spPr>
          <a:xfrm>
            <a:off x="3590544" y="4887013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Active Plus CVT 2025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CVT 2025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Plus CVT 2025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3D5CB07-54FB-878C-3E51-B1B71A2CA667}"/>
              </a:ext>
            </a:extLst>
          </p:cNvPr>
          <p:cNvSpPr txBox="1"/>
          <p:nvPr userDrawn="1"/>
        </p:nvSpPr>
        <p:spPr>
          <a:xfrm>
            <a:off x="3679039" y="5660032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AC93A14-34A4-58E5-21B7-F0E8F2AFB1E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2456" y="8908351"/>
            <a:ext cx="1272120" cy="4888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6D793EA-DF27-BDBF-7B78-0BFC3606D3FC}"/>
              </a:ext>
            </a:extLst>
          </p:cNvPr>
          <p:cNvSpPr txBox="1"/>
          <p:nvPr userDrawn="1"/>
        </p:nvSpPr>
        <p:spPr>
          <a:xfrm>
            <a:off x="536271" y="1637030"/>
            <a:ext cx="361375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Active Plus CVT 2025</a:t>
            </a:r>
          </a:p>
          <a:p>
            <a:endParaRPr lang="pt-BR" sz="18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752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RONTI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2D008CF-A1E4-0DE7-21E3-AAFEB805C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0"/>
          <a:stretch>
            <a:fillRect/>
          </a:stretch>
        </p:blipFill>
        <p:spPr>
          <a:xfrm>
            <a:off x="954129" y="5095882"/>
            <a:ext cx="7576262" cy="392042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C45FDD1-5636-4867-BB33-0F74D928BB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52543" y="-560948"/>
            <a:ext cx="5686425" cy="3200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F6E022-E3F7-65A5-4576-D4D82CF0DE69}"/>
              </a:ext>
            </a:extLst>
          </p:cNvPr>
          <p:cNvSpPr txBox="1"/>
          <p:nvPr userDrawn="1"/>
        </p:nvSpPr>
        <p:spPr>
          <a:xfrm>
            <a:off x="141732" y="2130619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                           2.3L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Bi-Turbo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total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cc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                           2.298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(km/L)                         9,1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(km/L)                      11,0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2.3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(cv, diesel)                           190 cv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(diesel,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/rpm)                  45,9</a:t>
            </a: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EFE55F-5F63-AA54-AE34-F903DD31BB79}"/>
              </a:ext>
            </a:extLst>
          </p:cNvPr>
          <p:cNvSpPr txBox="1"/>
          <p:nvPr userDrawn="1"/>
        </p:nvSpPr>
        <p:spPr>
          <a:xfrm>
            <a:off x="161544" y="3850389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Transmissão automática de 7 marchas com função manual sequencial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4x4 (4WD)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hidráulica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B4F943-9BC0-9433-20CE-1D8327581236}"/>
              </a:ext>
            </a:extLst>
          </p:cNvPr>
          <p:cNvSpPr txBox="1"/>
          <p:nvPr userDrawn="1"/>
        </p:nvSpPr>
        <p:spPr>
          <a:xfrm>
            <a:off x="3625938" y="2128188"/>
            <a:ext cx="32674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dianteira: Double-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wishbone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traseira: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Multilink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com molas helicoidais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Rodas: Liga leve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Pneus: 255/60 R18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Season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Estepe: 255/60 R18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Season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- Alumínio 18"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dianteiro: Discos ventilados com sistema ABS de 4 canais e 4 sensores com controle eletrônico de distribuição de força (EBD)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traseiro: Discos ventilados com sistema ABS de 4 canais e 4 sensores com controle eletrônico de distribuição de força (EBD)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727FF7-7158-1C87-3F05-0BBC2CD2201D}"/>
              </a:ext>
            </a:extLst>
          </p:cNvPr>
          <p:cNvSpPr txBox="1"/>
          <p:nvPr userDrawn="1"/>
        </p:nvSpPr>
        <p:spPr>
          <a:xfrm>
            <a:off x="181356" y="4866052"/>
            <a:ext cx="32674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1.855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5.262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de Combustível                 73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máxima de carga   1.010 kg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3.150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entrada                                 31,2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saída                                     25,8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livre do solo                        247 mm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ABE9EC-DF7A-57A7-B8A6-D29F0D0F2B78}"/>
              </a:ext>
            </a:extLst>
          </p:cNvPr>
          <p:cNvSpPr txBox="1"/>
          <p:nvPr userDrawn="1"/>
        </p:nvSpPr>
        <p:spPr>
          <a:xfrm>
            <a:off x="3625938" y="5133917"/>
            <a:ext cx="3267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Attack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XE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Pro-4x AT 4x4 2025</a:t>
            </a:r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D0A98C-3F76-D327-D6CC-257EF7CE5D30}"/>
              </a:ext>
            </a:extLst>
          </p:cNvPr>
          <p:cNvSpPr txBox="1"/>
          <p:nvPr userDrawn="1"/>
        </p:nvSpPr>
        <p:spPr>
          <a:xfrm>
            <a:off x="3767738" y="6057752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4F54FB5-A0ED-5463-6B08-CE9DC21720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9666" y="8869970"/>
            <a:ext cx="1272120" cy="4888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69A7156-9222-5601-ECBC-75DC38F98A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2832" y="7036137"/>
            <a:ext cx="1486800" cy="1486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B37F51-E6F3-7134-4AFB-A04817E5EB4D}"/>
              </a:ext>
            </a:extLst>
          </p:cNvPr>
          <p:cNvSpPr txBox="1"/>
          <p:nvPr userDrawn="1"/>
        </p:nvSpPr>
        <p:spPr>
          <a:xfrm>
            <a:off x="436668" y="1606747"/>
            <a:ext cx="3432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AT 4x4 2025</a:t>
            </a:r>
          </a:p>
          <a:p>
            <a:endParaRPr lang="pt-BR" sz="14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7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RONTI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2D008CF-A1E4-0DE7-21E3-AAFEB805C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0"/>
          <a:stretch>
            <a:fillRect/>
          </a:stretch>
        </p:blipFill>
        <p:spPr>
          <a:xfrm>
            <a:off x="954129" y="5095882"/>
            <a:ext cx="7576262" cy="392042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C45FDD1-5636-4867-BB33-0F74D928BB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52543" y="-560948"/>
            <a:ext cx="5686425" cy="3200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F6E022-E3F7-65A5-4576-D4D82CF0DE69}"/>
              </a:ext>
            </a:extLst>
          </p:cNvPr>
          <p:cNvSpPr txBox="1"/>
          <p:nvPr userDrawn="1"/>
        </p:nvSpPr>
        <p:spPr>
          <a:xfrm>
            <a:off x="141732" y="2130619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                           2.3L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Bi-Turbo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total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cc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                           2.298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(km/L)                         9,1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(km/L)                      11,0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2.3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(cv, diesel)                           190 cv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(diesel,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/rpm)                  45,9</a:t>
            </a: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EFE55F-5F63-AA54-AE34-F903DD31BB79}"/>
              </a:ext>
            </a:extLst>
          </p:cNvPr>
          <p:cNvSpPr txBox="1"/>
          <p:nvPr userDrawn="1"/>
        </p:nvSpPr>
        <p:spPr>
          <a:xfrm>
            <a:off x="161544" y="3850389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Transmissão automática de 7 marchas com função manual sequencial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4x4 (4WD)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hidráulica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B4F943-9BC0-9433-20CE-1D8327581236}"/>
              </a:ext>
            </a:extLst>
          </p:cNvPr>
          <p:cNvSpPr txBox="1"/>
          <p:nvPr userDrawn="1"/>
        </p:nvSpPr>
        <p:spPr>
          <a:xfrm>
            <a:off x="3625938" y="2128188"/>
            <a:ext cx="32674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dianteira: Double-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wishbone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traseira: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Multilink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com molas helicoidais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Rodas: Liga leve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Pneus: 255/65 R17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Terrain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Estepe: 255/65 R17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Terrain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- Aço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dianteiro: Discos ventilados com sistema ABS de 4 canais e 4 sensores com controle eletrônico de distribuição de força (EBD)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traseiro:      Discos ventilados com sistema ABS de 4 canais e 4 sensores com controle eletrônico de distribuição de força (EBD)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727FF7-7158-1C87-3F05-0BBC2CD2201D}"/>
              </a:ext>
            </a:extLst>
          </p:cNvPr>
          <p:cNvSpPr txBox="1"/>
          <p:nvPr userDrawn="1"/>
        </p:nvSpPr>
        <p:spPr>
          <a:xfrm>
            <a:off x="181356" y="4866052"/>
            <a:ext cx="32674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1.857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5.262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de Combustível                 73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máxima de carga   1.010 kg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3.150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entrada                                 31,6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saída                                     25,7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livre do solo                        247 mm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ABE9EC-DF7A-57A7-B8A6-D29F0D0F2B78}"/>
              </a:ext>
            </a:extLst>
          </p:cNvPr>
          <p:cNvSpPr txBox="1"/>
          <p:nvPr userDrawn="1"/>
        </p:nvSpPr>
        <p:spPr>
          <a:xfrm>
            <a:off x="3625938" y="4926342"/>
            <a:ext cx="3267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Attack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XE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Pro-4x AT 4x4 2025</a:t>
            </a:r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D0A98C-3F76-D327-D6CC-257EF7CE5D30}"/>
              </a:ext>
            </a:extLst>
          </p:cNvPr>
          <p:cNvSpPr txBox="1"/>
          <p:nvPr userDrawn="1"/>
        </p:nvSpPr>
        <p:spPr>
          <a:xfrm>
            <a:off x="3767738" y="5850177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4F54FB5-A0ED-5463-6B08-CE9DC21720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9666" y="8869970"/>
            <a:ext cx="1272120" cy="4888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69A7156-9222-5601-ECBC-75DC38F98A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2832" y="7036137"/>
            <a:ext cx="1486800" cy="1486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B37F51-E6F3-7134-4AFB-A04817E5EB4D}"/>
              </a:ext>
            </a:extLst>
          </p:cNvPr>
          <p:cNvSpPr txBox="1"/>
          <p:nvPr userDrawn="1"/>
        </p:nvSpPr>
        <p:spPr>
          <a:xfrm>
            <a:off x="400572" y="1606747"/>
            <a:ext cx="3432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Pro-4x AT 4x4 2025</a:t>
            </a:r>
          </a:p>
          <a:p>
            <a:endParaRPr lang="pt-BR" sz="14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35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CK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2067FA-154D-96BB-6D14-22B7199DD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04" y="-1078118"/>
            <a:ext cx="4243702" cy="424370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7104BBA-4AB6-7C6A-B630-437C057EC1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892" y="5530284"/>
            <a:ext cx="6202993" cy="34830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2F49D5-E1B6-6098-7855-004CDCF180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1" y="7099407"/>
            <a:ext cx="1486800" cy="14868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CFD2F80-F87A-5165-3945-E4271AC6ADF4}"/>
              </a:ext>
            </a:extLst>
          </p:cNvPr>
          <p:cNvSpPr txBox="1"/>
          <p:nvPr userDrawn="1"/>
        </p:nvSpPr>
        <p:spPr>
          <a:xfrm>
            <a:off x="161544" y="2459233"/>
            <a:ext cx="3429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 175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(cm3)                               999 cm³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                                                           1.0T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1.0T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22,4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22,4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0F892E-9AEC-7133-31FD-C1381E256156}"/>
              </a:ext>
            </a:extLst>
          </p:cNvPr>
          <p:cNvSpPr txBox="1"/>
          <p:nvPr userDrawn="1"/>
        </p:nvSpPr>
        <p:spPr>
          <a:xfrm>
            <a:off x="3590544" y="4166220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Automatizado de 6 marchas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2A67B5-7CD2-228A-5566-5CA37719FEF6}"/>
              </a:ext>
            </a:extLst>
          </p:cNvPr>
          <p:cNvSpPr txBox="1"/>
          <p:nvPr userDrawn="1"/>
        </p:nvSpPr>
        <p:spPr>
          <a:xfrm>
            <a:off x="3590544" y="2459233"/>
            <a:ext cx="32674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MacPherson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dianteiro de discos ventilados com ABS e EBD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traseiro de discos sólidos com ABS e EBD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FE780D-82A4-4A3F-BA98-F78EAF115635}"/>
              </a:ext>
            </a:extLst>
          </p:cNvPr>
          <p:cNvSpPr txBox="1"/>
          <p:nvPr userDrawn="1"/>
        </p:nvSpPr>
        <p:spPr>
          <a:xfrm>
            <a:off x="161544" y="4458554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    470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   48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2.655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 4.365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1.800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  1.625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4059FC-5E9A-E477-84FB-FEB157816A3A}"/>
              </a:ext>
            </a:extLst>
          </p:cNvPr>
          <p:cNvSpPr txBox="1"/>
          <p:nvPr userDrawn="1"/>
        </p:nvSpPr>
        <p:spPr>
          <a:xfrm>
            <a:off x="3590544" y="4994091"/>
            <a:ext cx="32674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Exclusive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C15D74-54EC-0825-DCB1-4EE865B3617D}"/>
              </a:ext>
            </a:extLst>
          </p:cNvPr>
          <p:cNvSpPr txBox="1"/>
          <p:nvPr userDrawn="1"/>
        </p:nvSpPr>
        <p:spPr>
          <a:xfrm>
            <a:off x="3696566" y="5932269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4D37303-3B7D-2A7F-3CD0-C32F86E7AA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4264031-3A52-B8AE-DA80-11634710F1E3}"/>
              </a:ext>
            </a:extLst>
          </p:cNvPr>
          <p:cNvSpPr txBox="1"/>
          <p:nvPr userDrawn="1"/>
        </p:nvSpPr>
        <p:spPr>
          <a:xfrm>
            <a:off x="336628" y="1618389"/>
            <a:ext cx="2647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2026</a:t>
            </a:r>
          </a:p>
        </p:txBody>
      </p:sp>
    </p:spTree>
    <p:extLst>
      <p:ext uri="{BB962C8B-B14F-4D97-AF65-F5344CB8AC3E}">
        <p14:creationId xmlns:p14="http://schemas.microsoft.com/office/powerpoint/2010/main" val="1835247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KICK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2067FA-154D-96BB-6D14-22B7199DD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04" y="-1078118"/>
            <a:ext cx="4243702" cy="424370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7104BBA-4AB6-7C6A-B630-437C057EC1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892" y="5530284"/>
            <a:ext cx="6202993" cy="34830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2F49D5-E1B6-6098-7855-004CDCF180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1" y="7099407"/>
            <a:ext cx="1486800" cy="14868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CFD2F80-F87A-5165-3945-E4271AC6ADF4}"/>
              </a:ext>
            </a:extLst>
          </p:cNvPr>
          <p:cNvSpPr txBox="1"/>
          <p:nvPr userDrawn="1"/>
        </p:nvSpPr>
        <p:spPr>
          <a:xfrm>
            <a:off x="161544" y="2459233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 175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(cm3)                               999 cm³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1.0T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22,4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22,4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0F892E-9AEC-7133-31FD-C1381E256156}"/>
              </a:ext>
            </a:extLst>
          </p:cNvPr>
          <p:cNvSpPr txBox="1"/>
          <p:nvPr userDrawn="1"/>
        </p:nvSpPr>
        <p:spPr>
          <a:xfrm>
            <a:off x="3590544" y="4166220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Automatizado de 6 marchas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2A67B5-7CD2-228A-5566-5CA37719FEF6}"/>
              </a:ext>
            </a:extLst>
          </p:cNvPr>
          <p:cNvSpPr txBox="1"/>
          <p:nvPr userDrawn="1"/>
        </p:nvSpPr>
        <p:spPr>
          <a:xfrm>
            <a:off x="3590544" y="2459233"/>
            <a:ext cx="32674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MacPherson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dianteiro de discos ventilados com ABS e EBD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traseiro de discos sólidos com ABS e EBD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FE780D-82A4-4A3F-BA98-F78EAF115635}"/>
              </a:ext>
            </a:extLst>
          </p:cNvPr>
          <p:cNvSpPr txBox="1"/>
          <p:nvPr userDrawn="1"/>
        </p:nvSpPr>
        <p:spPr>
          <a:xfrm>
            <a:off x="169164" y="4209261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    470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   48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2.655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 4.365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1.800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  1.625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4059FC-5E9A-E477-84FB-FEB157816A3A}"/>
              </a:ext>
            </a:extLst>
          </p:cNvPr>
          <p:cNvSpPr txBox="1"/>
          <p:nvPr userDrawn="1"/>
        </p:nvSpPr>
        <p:spPr>
          <a:xfrm>
            <a:off x="3590544" y="4994091"/>
            <a:ext cx="32674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Exclusive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C15D74-54EC-0825-DCB1-4EE865B3617D}"/>
              </a:ext>
            </a:extLst>
          </p:cNvPr>
          <p:cNvSpPr txBox="1"/>
          <p:nvPr userDrawn="1"/>
        </p:nvSpPr>
        <p:spPr>
          <a:xfrm>
            <a:off x="3696566" y="5932269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4D37303-3B7D-2A7F-3CD0-C32F86E7AA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4264031-3A52-B8AE-DA80-11634710F1E3}"/>
              </a:ext>
            </a:extLst>
          </p:cNvPr>
          <p:cNvSpPr txBox="1"/>
          <p:nvPr userDrawn="1"/>
        </p:nvSpPr>
        <p:spPr>
          <a:xfrm>
            <a:off x="336628" y="1618389"/>
            <a:ext cx="3432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8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433716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KICK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2067FA-154D-96BB-6D14-22B7199DD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04" y="-1078118"/>
            <a:ext cx="4243702" cy="424370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7104BBA-4AB6-7C6A-B630-437C057EC1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892" y="5530284"/>
            <a:ext cx="6202993" cy="34830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2F49D5-E1B6-6098-7855-004CDCF180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1" y="7099407"/>
            <a:ext cx="1486800" cy="14868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CFD2F80-F87A-5165-3945-E4271AC6ADF4}"/>
              </a:ext>
            </a:extLst>
          </p:cNvPr>
          <p:cNvSpPr txBox="1"/>
          <p:nvPr userDrawn="1"/>
        </p:nvSpPr>
        <p:spPr>
          <a:xfrm>
            <a:off x="161544" y="2459233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 175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(cm3)                               999 cm³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1.0T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22,4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22,4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0F892E-9AEC-7133-31FD-C1381E256156}"/>
              </a:ext>
            </a:extLst>
          </p:cNvPr>
          <p:cNvSpPr txBox="1"/>
          <p:nvPr userDrawn="1"/>
        </p:nvSpPr>
        <p:spPr>
          <a:xfrm>
            <a:off x="3590544" y="4166220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Automatizado de 6 marchas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2A67B5-7CD2-228A-5566-5CA37719FEF6}"/>
              </a:ext>
            </a:extLst>
          </p:cNvPr>
          <p:cNvSpPr txBox="1"/>
          <p:nvPr userDrawn="1"/>
        </p:nvSpPr>
        <p:spPr>
          <a:xfrm>
            <a:off x="3590544" y="2459233"/>
            <a:ext cx="32674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MacPherson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dianteiro de discos ventilados com ABS e EBD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traseiro de discos sólidos com ABS e EBD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FE780D-82A4-4A3F-BA98-F78EAF115635}"/>
              </a:ext>
            </a:extLst>
          </p:cNvPr>
          <p:cNvSpPr txBox="1"/>
          <p:nvPr userDrawn="1"/>
        </p:nvSpPr>
        <p:spPr>
          <a:xfrm>
            <a:off x="169164" y="4209261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    470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   48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2.655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 4.365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1.800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  1.625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4059FC-5E9A-E477-84FB-FEB157816A3A}"/>
              </a:ext>
            </a:extLst>
          </p:cNvPr>
          <p:cNvSpPr txBox="1"/>
          <p:nvPr userDrawn="1"/>
        </p:nvSpPr>
        <p:spPr>
          <a:xfrm>
            <a:off x="3590544" y="4994091"/>
            <a:ext cx="32674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Exclusive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C15D74-54EC-0825-DCB1-4EE865B3617D}"/>
              </a:ext>
            </a:extLst>
          </p:cNvPr>
          <p:cNvSpPr txBox="1"/>
          <p:nvPr userDrawn="1"/>
        </p:nvSpPr>
        <p:spPr>
          <a:xfrm>
            <a:off x="3696566" y="5932269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4D37303-3B7D-2A7F-3CD0-C32F86E7AA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4264031-3A52-B8AE-DA80-11634710F1E3}"/>
              </a:ext>
            </a:extLst>
          </p:cNvPr>
          <p:cNvSpPr txBox="1"/>
          <p:nvPr userDrawn="1"/>
        </p:nvSpPr>
        <p:spPr>
          <a:xfrm>
            <a:off x="336628" y="1618389"/>
            <a:ext cx="3432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Exclusive 2026</a:t>
            </a:r>
          </a:p>
        </p:txBody>
      </p:sp>
    </p:spTree>
    <p:extLst>
      <p:ext uri="{BB962C8B-B14F-4D97-AF65-F5344CB8AC3E}">
        <p14:creationId xmlns:p14="http://schemas.microsoft.com/office/powerpoint/2010/main" val="328566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KICK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2067FA-154D-96BB-6D14-22B7199DD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04" y="-1078118"/>
            <a:ext cx="4243702" cy="424370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7104BBA-4AB6-7C6A-B630-437C057EC1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892" y="5530284"/>
            <a:ext cx="6202993" cy="34830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2F49D5-E1B6-6098-7855-004CDCF180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1" y="7099407"/>
            <a:ext cx="1486800" cy="14868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CFD2F80-F87A-5165-3945-E4271AC6ADF4}"/>
              </a:ext>
            </a:extLst>
          </p:cNvPr>
          <p:cNvSpPr txBox="1"/>
          <p:nvPr userDrawn="1"/>
        </p:nvSpPr>
        <p:spPr>
          <a:xfrm>
            <a:off x="161544" y="2459233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 175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(cm3)                               999 cm³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1.0T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125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22,4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22,4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0F892E-9AEC-7133-31FD-C1381E256156}"/>
              </a:ext>
            </a:extLst>
          </p:cNvPr>
          <p:cNvSpPr txBox="1"/>
          <p:nvPr userDrawn="1"/>
        </p:nvSpPr>
        <p:spPr>
          <a:xfrm>
            <a:off x="3590544" y="4166220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Automatizado de 6 marchas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2A67B5-7CD2-228A-5566-5CA37719FEF6}"/>
              </a:ext>
            </a:extLst>
          </p:cNvPr>
          <p:cNvSpPr txBox="1"/>
          <p:nvPr userDrawn="1"/>
        </p:nvSpPr>
        <p:spPr>
          <a:xfrm>
            <a:off x="3590544" y="2459233"/>
            <a:ext cx="32674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MacPherson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 com barra estabilizadora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dianteiro de discos ventilados com ABS e EBD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Freio traseiro de discos sólidos com ABS e EBD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BFE780D-82A4-4A3F-BA98-F78EAF115635}"/>
              </a:ext>
            </a:extLst>
          </p:cNvPr>
          <p:cNvSpPr txBox="1"/>
          <p:nvPr userDrawn="1"/>
        </p:nvSpPr>
        <p:spPr>
          <a:xfrm>
            <a:off x="169164" y="4209261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    470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   48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2.655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 4.365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1.800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  1.625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4059FC-5E9A-E477-84FB-FEB157816A3A}"/>
              </a:ext>
            </a:extLst>
          </p:cNvPr>
          <p:cNvSpPr txBox="1"/>
          <p:nvPr userDrawn="1"/>
        </p:nvSpPr>
        <p:spPr>
          <a:xfrm>
            <a:off x="3590544" y="4994091"/>
            <a:ext cx="32674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Exclusive 2026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C15D74-54EC-0825-DCB1-4EE865B3617D}"/>
              </a:ext>
            </a:extLst>
          </p:cNvPr>
          <p:cNvSpPr txBox="1"/>
          <p:nvPr userDrawn="1"/>
        </p:nvSpPr>
        <p:spPr>
          <a:xfrm>
            <a:off x="3696566" y="5932269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4D37303-3B7D-2A7F-3CD0-C32F86E7AA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4264031-3A52-B8AE-DA80-11634710F1E3}"/>
              </a:ext>
            </a:extLst>
          </p:cNvPr>
          <p:cNvSpPr txBox="1"/>
          <p:nvPr userDrawn="1"/>
        </p:nvSpPr>
        <p:spPr>
          <a:xfrm>
            <a:off x="336628" y="1618389"/>
            <a:ext cx="3432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2026</a:t>
            </a:r>
          </a:p>
        </p:txBody>
      </p:sp>
    </p:spTree>
    <p:extLst>
      <p:ext uri="{BB962C8B-B14F-4D97-AF65-F5344CB8AC3E}">
        <p14:creationId xmlns:p14="http://schemas.microsoft.com/office/powerpoint/2010/main" val="392206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KICKS PLAY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0CC4612-BF0E-BD64-1335-1F84A1A8B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512" y="-257415"/>
            <a:ext cx="2721864" cy="272186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3A01176-F1A2-D404-57BB-6AD07FF69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857" y="7082583"/>
            <a:ext cx="1487175" cy="14871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F5F5FF1-C3E4-A39E-CD12-DF55328552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3150" y="6169964"/>
            <a:ext cx="4692205" cy="284924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C76DBB-5FF2-29F5-42D7-4A9D278ACDD6}"/>
              </a:ext>
            </a:extLst>
          </p:cNvPr>
          <p:cNvSpPr txBox="1"/>
          <p:nvPr userDrawn="1"/>
        </p:nvSpPr>
        <p:spPr>
          <a:xfrm>
            <a:off x="161544" y="2464449"/>
            <a:ext cx="32674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Aceleração 0-100 Km/h (s)                     11,8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(gasolina, km/l)      13,7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(gasolina, km/l)        11,3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(álcool, km/l)            9,4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(álcool, km/l)              7,8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Velocidade máxima (Km/h)                   175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Combustível                                            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Motorização                                                1.6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(Álcool)                                113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(Gasolina)                           110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(Álcool)                           15,2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(Gasolina)                      14,9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369450-1A39-28E8-75C3-82A46489F4C1}"/>
              </a:ext>
            </a:extLst>
          </p:cNvPr>
          <p:cNvSpPr txBox="1"/>
          <p:nvPr userDrawn="1"/>
        </p:nvSpPr>
        <p:spPr>
          <a:xfrm>
            <a:off x="3590544" y="4021661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F34B99-62B7-98DB-026B-4419A7DA3513}"/>
              </a:ext>
            </a:extLst>
          </p:cNvPr>
          <p:cNvSpPr txBox="1"/>
          <p:nvPr userDrawn="1"/>
        </p:nvSpPr>
        <p:spPr>
          <a:xfrm>
            <a:off x="161544" y="4953000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McPherson e mola helicoidal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7ADD37B-1695-C3CB-E1DE-9C6838456280}"/>
              </a:ext>
            </a:extLst>
          </p:cNvPr>
          <p:cNvSpPr txBox="1"/>
          <p:nvPr userDrawn="1"/>
        </p:nvSpPr>
        <p:spPr>
          <a:xfrm>
            <a:off x="3590544" y="2464449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432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2.610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4.310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1.760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1.590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1B67FE-EF80-8B23-FEF5-D217E922A09D}"/>
              </a:ext>
            </a:extLst>
          </p:cNvPr>
          <p:cNvSpPr txBox="1"/>
          <p:nvPr userDrawn="1"/>
        </p:nvSpPr>
        <p:spPr>
          <a:xfrm>
            <a:off x="3590544" y="4887013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Active Plus CVT 2025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CVT 2025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Plus CVT 2025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3D5CB07-54FB-878C-3E51-B1B71A2CA667}"/>
              </a:ext>
            </a:extLst>
          </p:cNvPr>
          <p:cNvSpPr txBox="1"/>
          <p:nvPr userDrawn="1"/>
        </p:nvSpPr>
        <p:spPr>
          <a:xfrm>
            <a:off x="3679039" y="5660032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AC93A14-34A4-58E5-21B7-F0E8F2AFB1E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2456" y="8908351"/>
            <a:ext cx="1272120" cy="4888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6D793EA-DF27-BDBF-7B78-0BFC3606D3FC}"/>
              </a:ext>
            </a:extLst>
          </p:cNvPr>
          <p:cNvSpPr txBox="1"/>
          <p:nvPr userDrawn="1"/>
        </p:nvSpPr>
        <p:spPr>
          <a:xfrm>
            <a:off x="536271" y="1637030"/>
            <a:ext cx="3613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CVT 2025</a:t>
            </a:r>
          </a:p>
        </p:txBody>
      </p:sp>
    </p:spTree>
    <p:extLst>
      <p:ext uri="{BB962C8B-B14F-4D97-AF65-F5344CB8AC3E}">
        <p14:creationId xmlns:p14="http://schemas.microsoft.com/office/powerpoint/2010/main" val="367579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KICKS PLAY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0CC4612-BF0E-BD64-1335-1F84A1A8B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512" y="-257415"/>
            <a:ext cx="2721864" cy="272186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3A01176-F1A2-D404-57BB-6AD07FF69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857" y="7082583"/>
            <a:ext cx="1487175" cy="14871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0F5F5FF1-C3E4-A39E-CD12-DF55328552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3150" y="6169964"/>
            <a:ext cx="4692205" cy="284924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C76DBB-5FF2-29F5-42D7-4A9D278ACDD6}"/>
              </a:ext>
            </a:extLst>
          </p:cNvPr>
          <p:cNvSpPr txBox="1"/>
          <p:nvPr userDrawn="1"/>
        </p:nvSpPr>
        <p:spPr>
          <a:xfrm>
            <a:off x="161544" y="2464449"/>
            <a:ext cx="32674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Aceleração 0-100 Km/h (s)                     11,8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(gasolina, km/l)      13,7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(gasolina, km/l)        11,3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(álcool, km/l)            9,4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(álcool, km/l)              7,8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Velocidade máxima (Km/h)                   175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Combustível                                             Flex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Motorização                                                1.6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(Álcool)                                113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(Gasolina)                           110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(Álcool)                           15,2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(Gasolina)                      14,9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369450-1A39-28E8-75C3-82A46489F4C1}"/>
              </a:ext>
            </a:extLst>
          </p:cNvPr>
          <p:cNvSpPr txBox="1"/>
          <p:nvPr userDrawn="1"/>
        </p:nvSpPr>
        <p:spPr>
          <a:xfrm>
            <a:off x="3590544" y="4021661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                 CVT de 7 marchas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EF34B99-62B7-98DB-026B-4419A7DA3513}"/>
              </a:ext>
            </a:extLst>
          </p:cNvPr>
          <p:cNvSpPr txBox="1"/>
          <p:nvPr userDrawn="1"/>
        </p:nvSpPr>
        <p:spPr>
          <a:xfrm>
            <a:off x="161544" y="4953000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com eixo de torção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e mola helicoidal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McPherson e mola helicoidal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7ADD37B-1695-C3CB-E1DE-9C6838456280}"/>
              </a:ext>
            </a:extLst>
          </p:cNvPr>
          <p:cNvSpPr txBox="1"/>
          <p:nvPr userDrawn="1"/>
        </p:nvSpPr>
        <p:spPr>
          <a:xfrm>
            <a:off x="3590544" y="2464449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Ocupantes                                                 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432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2.610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4.310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1.760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1.590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1B67FE-EF80-8B23-FEF5-D217E922A09D}"/>
              </a:ext>
            </a:extLst>
          </p:cNvPr>
          <p:cNvSpPr txBox="1"/>
          <p:nvPr userDrawn="1"/>
        </p:nvSpPr>
        <p:spPr>
          <a:xfrm>
            <a:off x="3590544" y="4887013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Active Plus CVT 2025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Sense CVT 2025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Plus CVT 2025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3D5CB07-54FB-878C-3E51-B1B71A2CA667}"/>
              </a:ext>
            </a:extLst>
          </p:cNvPr>
          <p:cNvSpPr txBox="1"/>
          <p:nvPr userDrawn="1"/>
        </p:nvSpPr>
        <p:spPr>
          <a:xfrm>
            <a:off x="3679039" y="5660032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AC93A14-34A4-58E5-21B7-F0E8F2AFB1E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32456" y="8908351"/>
            <a:ext cx="1272120" cy="4888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6D793EA-DF27-BDBF-7B78-0BFC3606D3FC}"/>
              </a:ext>
            </a:extLst>
          </p:cNvPr>
          <p:cNvSpPr txBox="1"/>
          <p:nvPr userDrawn="1"/>
        </p:nvSpPr>
        <p:spPr>
          <a:xfrm>
            <a:off x="536271" y="1637030"/>
            <a:ext cx="3613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Plus CVT 2025</a:t>
            </a:r>
          </a:p>
          <a:p>
            <a:endParaRPr lang="pt-BR" sz="14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NTRA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6EAA2C7A-9414-1057-0380-21B987B2B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900" y="522402"/>
            <a:ext cx="2552700" cy="122872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913C617-6E50-FCFD-D510-16A9BEEDF8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872" y="7080520"/>
            <a:ext cx="1486800" cy="14868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9B88B2A-C9BA-FD28-1DCE-651D4DBF3F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3103" y="6186441"/>
            <a:ext cx="4137607" cy="25102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5CF2562-7D45-2A00-96D9-073C93D20CDA}"/>
              </a:ext>
            </a:extLst>
          </p:cNvPr>
          <p:cNvSpPr txBox="1"/>
          <p:nvPr userDrawn="1"/>
        </p:nvSpPr>
        <p:spPr>
          <a:xfrm>
            <a:off x="161544" y="2440368"/>
            <a:ext cx="326745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Motorização                                             2.0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Combustível                                  Gasolina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Velocidade máxima (Km/h)               200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cidade (km/L)                         11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Consumo estrada (km/L)                   13,9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Aceleração 0-100 Km/h (s)                  9,4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(Gasolina)                        151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Potência (cv) (Álcool)                             151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(Gasolina)                     20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Torque (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Kgf.m</a:t>
            </a: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) (Álcool)                          20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06E8A0-485C-0F09-69C8-F2CCDCBE73AD}"/>
              </a:ext>
            </a:extLst>
          </p:cNvPr>
          <p:cNvSpPr txBox="1"/>
          <p:nvPr userDrawn="1"/>
        </p:nvSpPr>
        <p:spPr>
          <a:xfrm>
            <a:off x="3590544" y="3997580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XTRONIC CVT® com D-STEP e Paddle Shift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A7AA7B-A1C1-B4C7-BEF4-B0295881041E}"/>
              </a:ext>
            </a:extLst>
          </p:cNvPr>
          <p:cNvSpPr txBox="1"/>
          <p:nvPr userDrawn="1"/>
        </p:nvSpPr>
        <p:spPr>
          <a:xfrm>
            <a:off x="149352" y="4555766"/>
            <a:ext cx="32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tipo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MacPherson</a:t>
            </a: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</a:t>
            </a:r>
            <a:r>
              <a:rPr lang="pt-BR" sz="1200" b="0" i="0" dirty="0" err="1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Multilink</a:t>
            </a: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E870C3-DED9-99AA-6725-42F4493655AC}"/>
              </a:ext>
            </a:extLst>
          </p:cNvPr>
          <p:cNvSpPr txBox="1"/>
          <p:nvPr userDrawn="1"/>
        </p:nvSpPr>
        <p:spPr>
          <a:xfrm>
            <a:off x="3590544" y="2440368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1.456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1.816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4.646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2.707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 466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Peso em Ordem de Marcha             1.381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3ED8075-0E9B-2FD9-626A-D63606CDE504}"/>
              </a:ext>
            </a:extLst>
          </p:cNvPr>
          <p:cNvSpPr txBox="1"/>
          <p:nvPr userDrawn="1"/>
        </p:nvSpPr>
        <p:spPr>
          <a:xfrm>
            <a:off x="161544" y="5375063"/>
            <a:ext cx="32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2.0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CVT 2026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Exclusive CVT Int. Premium 2026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5349AD1-C2B3-86B4-A368-F2D03CC91DFC}"/>
              </a:ext>
            </a:extLst>
          </p:cNvPr>
          <p:cNvSpPr txBox="1"/>
          <p:nvPr userDrawn="1"/>
        </p:nvSpPr>
        <p:spPr>
          <a:xfrm>
            <a:off x="228779" y="5942508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8138D0D-67CF-C304-BC5B-FA2C13B543B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45B415-8070-1EB0-B530-D305A0BD1FE9}"/>
              </a:ext>
            </a:extLst>
          </p:cNvPr>
          <p:cNvSpPr txBox="1"/>
          <p:nvPr userDrawn="1"/>
        </p:nvSpPr>
        <p:spPr>
          <a:xfrm>
            <a:off x="516878" y="1751127"/>
            <a:ext cx="34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2.0 </a:t>
            </a:r>
            <a:r>
              <a:rPr lang="pt-BR" sz="14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CVT 2026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77280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ERSA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9BE2295-2BD2-3382-7183-C7DA8374D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732" y="-197194"/>
            <a:ext cx="2571750" cy="25717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E69B1D4-8E52-4329-EE2B-6DAE01C6AB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100" y="7058160"/>
            <a:ext cx="1486800" cy="14868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028E93C-1F54-4F01-225B-CA699E1830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2836" y="5927194"/>
            <a:ext cx="7143026" cy="40172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67188B4-0178-D6D2-D1F2-994D6D0CC1AC}"/>
              </a:ext>
            </a:extLst>
          </p:cNvPr>
          <p:cNvSpPr txBox="1"/>
          <p:nvPr userDrawn="1"/>
        </p:nvSpPr>
        <p:spPr>
          <a:xfrm>
            <a:off x="141732" y="2437766"/>
            <a:ext cx="3429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  1.6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180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(álcool, km/l)               7,9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(álcool, km/l)          10,2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(gasolina, km/l)        11,5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(gasolina, km/l)      14,7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Aceleração 0-100 Km/h (s)                    10,7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 113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 110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 15,3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 15,2</a:t>
            </a:r>
          </a:p>
          <a:p>
            <a:pPr algn="l">
              <a:buNone/>
            </a:pP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DABAC7B-E492-0A88-2B05-DFF2CE862DBF}"/>
              </a:ext>
            </a:extLst>
          </p:cNvPr>
          <p:cNvSpPr txBox="1"/>
          <p:nvPr userDrawn="1"/>
        </p:nvSpPr>
        <p:spPr>
          <a:xfrm>
            <a:off x="3590544" y="4021661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                       XTRONIC CVT®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5CDF65-F5AF-C7B0-770F-3F14BEBF5935}"/>
              </a:ext>
            </a:extLst>
          </p:cNvPr>
          <p:cNvSpPr txBox="1"/>
          <p:nvPr userDrawn="1"/>
        </p:nvSpPr>
        <p:spPr>
          <a:xfrm>
            <a:off x="141732" y="4883095"/>
            <a:ext cx="32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tipo McPherson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tipo barra de torção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72A4C5-03DD-DBF8-3ADA-388345B1F5FF}"/>
              </a:ext>
            </a:extLst>
          </p:cNvPr>
          <p:cNvSpPr txBox="1"/>
          <p:nvPr userDrawn="1"/>
        </p:nvSpPr>
        <p:spPr>
          <a:xfrm>
            <a:off x="3590544" y="2464449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1.465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1.740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4.495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2.620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Peso (kg)                                               1.105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466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16E00B-6FE9-0E6B-0AA6-947465F75F72}"/>
              </a:ext>
            </a:extLst>
          </p:cNvPr>
          <p:cNvSpPr txBox="1"/>
          <p:nvPr userDrawn="1"/>
        </p:nvSpPr>
        <p:spPr>
          <a:xfrm>
            <a:off x="3603343" y="4833433"/>
            <a:ext cx="326745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1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1.6 Sense CVT 2026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1.6 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CVT 2026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1.6 Exclusive CVT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DBCFC9-8EB8-019F-B7C3-DCC100F96E85}"/>
              </a:ext>
            </a:extLst>
          </p:cNvPr>
          <p:cNvSpPr txBox="1"/>
          <p:nvPr userDrawn="1"/>
        </p:nvSpPr>
        <p:spPr>
          <a:xfrm>
            <a:off x="3680896" y="5529426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95283BF-1CFD-76F8-1773-F857126E6F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0F1D0A-8E3B-7CC1-CE5E-1B95A2BD7EC3}"/>
              </a:ext>
            </a:extLst>
          </p:cNvPr>
          <p:cNvSpPr txBox="1"/>
          <p:nvPr userDrawn="1"/>
        </p:nvSpPr>
        <p:spPr>
          <a:xfrm>
            <a:off x="436668" y="1654875"/>
            <a:ext cx="34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1.6 Sense CVT 2026</a:t>
            </a:r>
          </a:p>
        </p:txBody>
      </p:sp>
    </p:spTree>
    <p:extLst>
      <p:ext uri="{BB962C8B-B14F-4D97-AF65-F5344CB8AC3E}">
        <p14:creationId xmlns:p14="http://schemas.microsoft.com/office/powerpoint/2010/main" val="336590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ERSA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9BE2295-2BD2-3382-7183-C7DA8374D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732" y="-197194"/>
            <a:ext cx="2571750" cy="25717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E69B1D4-8E52-4329-EE2B-6DAE01C6AB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100" y="7058160"/>
            <a:ext cx="1486800" cy="14868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028E93C-1F54-4F01-225B-CA699E1830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2836" y="5927194"/>
            <a:ext cx="7143026" cy="40172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67188B4-0178-D6D2-D1F2-994D6D0CC1AC}"/>
              </a:ext>
            </a:extLst>
          </p:cNvPr>
          <p:cNvSpPr txBox="1"/>
          <p:nvPr userDrawn="1"/>
        </p:nvSpPr>
        <p:spPr>
          <a:xfrm>
            <a:off x="141732" y="2437766"/>
            <a:ext cx="3429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  1.6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180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(álcool, km/l)               7,9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(álcool, km/l)          10,2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(gasolina, km/l)        11,5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(gasolina, km/l)      14,7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Aceleração 0-100 Km/h (s)                    10,7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 113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 110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 15,3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 15,2</a:t>
            </a:r>
          </a:p>
          <a:p>
            <a:pPr algn="l">
              <a:buNone/>
            </a:pP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DABAC7B-E492-0A88-2B05-DFF2CE862DBF}"/>
              </a:ext>
            </a:extLst>
          </p:cNvPr>
          <p:cNvSpPr txBox="1"/>
          <p:nvPr userDrawn="1"/>
        </p:nvSpPr>
        <p:spPr>
          <a:xfrm>
            <a:off x="3590544" y="4021661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                CVT de 6 marchas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5CDF65-F5AF-C7B0-770F-3F14BEBF5935}"/>
              </a:ext>
            </a:extLst>
          </p:cNvPr>
          <p:cNvSpPr txBox="1"/>
          <p:nvPr userDrawn="1"/>
        </p:nvSpPr>
        <p:spPr>
          <a:xfrm>
            <a:off x="141732" y="4883095"/>
            <a:ext cx="32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tipo McPherson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tipo barra de torção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72A4C5-03DD-DBF8-3ADA-388345B1F5FF}"/>
              </a:ext>
            </a:extLst>
          </p:cNvPr>
          <p:cNvSpPr txBox="1"/>
          <p:nvPr userDrawn="1"/>
        </p:nvSpPr>
        <p:spPr>
          <a:xfrm>
            <a:off x="3590544" y="2464449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1.465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1.740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4.495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2.620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Peso (kg)                                               1.122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482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16E00B-6FE9-0E6B-0AA6-947465F75F72}"/>
              </a:ext>
            </a:extLst>
          </p:cNvPr>
          <p:cNvSpPr txBox="1"/>
          <p:nvPr userDrawn="1"/>
        </p:nvSpPr>
        <p:spPr>
          <a:xfrm>
            <a:off x="3603343" y="4833433"/>
            <a:ext cx="326745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1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1.6 Sense CVT 2026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1.6 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CVT 2026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1.6 Exclusive CVT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DBCFC9-8EB8-019F-B7C3-DCC100F96E85}"/>
              </a:ext>
            </a:extLst>
          </p:cNvPr>
          <p:cNvSpPr txBox="1"/>
          <p:nvPr userDrawn="1"/>
        </p:nvSpPr>
        <p:spPr>
          <a:xfrm>
            <a:off x="3680896" y="5529426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95283BF-1CFD-76F8-1773-F857126E6F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0F1D0A-8E3B-7CC1-CE5E-1B95A2BD7EC3}"/>
              </a:ext>
            </a:extLst>
          </p:cNvPr>
          <p:cNvSpPr txBox="1"/>
          <p:nvPr userDrawn="1"/>
        </p:nvSpPr>
        <p:spPr>
          <a:xfrm>
            <a:off x="436668" y="1654875"/>
            <a:ext cx="34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1.6 </a:t>
            </a:r>
            <a:r>
              <a:rPr lang="pt-BR" sz="14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CVT 2026</a:t>
            </a:r>
          </a:p>
        </p:txBody>
      </p:sp>
    </p:spTree>
    <p:extLst>
      <p:ext uri="{BB962C8B-B14F-4D97-AF65-F5344CB8AC3E}">
        <p14:creationId xmlns:p14="http://schemas.microsoft.com/office/powerpoint/2010/main" val="31193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ERSA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9BE2295-2BD2-3382-7183-C7DA8374DF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732" y="-197194"/>
            <a:ext cx="2571750" cy="25717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2E69B1D4-8E52-4329-EE2B-6DAE01C6AB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100" y="7058160"/>
            <a:ext cx="1486800" cy="14868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028E93C-1F54-4F01-225B-CA699E1830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2836" y="5927194"/>
            <a:ext cx="7143026" cy="40172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67188B4-0178-D6D2-D1F2-994D6D0CC1AC}"/>
              </a:ext>
            </a:extLst>
          </p:cNvPr>
          <p:cNvSpPr txBox="1"/>
          <p:nvPr userDrawn="1"/>
        </p:nvSpPr>
        <p:spPr>
          <a:xfrm>
            <a:off x="141732" y="2437766"/>
            <a:ext cx="3429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  1.6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      Flex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Velocidade máxima (Km/h)                   180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(álcool, km/l)               7,9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(álcool, km/l)          10,2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(gasolina, km/l)        11,5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(gasolina, km/l)      14,7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Aceleração 0-100 Km/h (s)                    10,7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(Álcool)                                 113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(cv) (Gasolina)                            110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(Álcool)                            15,3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(Gasolina)                       15,2</a:t>
            </a:r>
          </a:p>
          <a:p>
            <a:pPr algn="l">
              <a:buNone/>
            </a:pP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DABAC7B-E492-0A88-2B05-DFF2CE862DBF}"/>
              </a:ext>
            </a:extLst>
          </p:cNvPr>
          <p:cNvSpPr txBox="1"/>
          <p:nvPr userDrawn="1"/>
        </p:nvSpPr>
        <p:spPr>
          <a:xfrm>
            <a:off x="3590544" y="4021661"/>
            <a:ext cx="3267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Câmbio                       CVT de 6 marchas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                                          Dianteira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                                           Elétrica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5CDF65-F5AF-C7B0-770F-3F14BEBF5935}"/>
              </a:ext>
            </a:extLst>
          </p:cNvPr>
          <p:cNvSpPr txBox="1"/>
          <p:nvPr userDrawn="1"/>
        </p:nvSpPr>
        <p:spPr>
          <a:xfrm>
            <a:off x="141732" y="4883095"/>
            <a:ext cx="3267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dianteira tipo McPherson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Suspensão traseira tipo barra de torção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72A4C5-03DD-DBF8-3ADA-388345B1F5FF}"/>
              </a:ext>
            </a:extLst>
          </p:cNvPr>
          <p:cNvSpPr txBox="1"/>
          <p:nvPr userDrawn="1"/>
        </p:nvSpPr>
        <p:spPr>
          <a:xfrm>
            <a:off x="3590544" y="2464449"/>
            <a:ext cx="3267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1.475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1.740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4.495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2.620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Peso (kg)                                               1.139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Tanque (L)                                                 41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Porta-malas (L)                                    482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16E00B-6FE9-0E6B-0AA6-947465F75F72}"/>
              </a:ext>
            </a:extLst>
          </p:cNvPr>
          <p:cNvSpPr txBox="1"/>
          <p:nvPr userDrawn="1"/>
        </p:nvSpPr>
        <p:spPr>
          <a:xfrm>
            <a:off x="3603343" y="4833433"/>
            <a:ext cx="326745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1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1.6 Sense CVT 2026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1.6 </a:t>
            </a:r>
            <a:r>
              <a:rPr lang="pt-BR" sz="11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Advance</a:t>
            </a:r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CVT 2026</a:t>
            </a:r>
          </a:p>
          <a:p>
            <a:r>
              <a:rPr lang="pt-BR" sz="11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1.6 Exclusive CVT 2026</a:t>
            </a:r>
          </a:p>
          <a:p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2DBCFC9-8EB8-019F-B7C3-DCC100F96E85}"/>
              </a:ext>
            </a:extLst>
          </p:cNvPr>
          <p:cNvSpPr txBox="1"/>
          <p:nvPr userDrawn="1"/>
        </p:nvSpPr>
        <p:spPr>
          <a:xfrm>
            <a:off x="3680896" y="5529426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95283BF-1CFD-76F8-1773-F857126E6F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8590" y="8874485"/>
            <a:ext cx="1272120" cy="4888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0F1D0A-8E3B-7CC1-CE5E-1B95A2BD7EC3}"/>
              </a:ext>
            </a:extLst>
          </p:cNvPr>
          <p:cNvSpPr txBox="1"/>
          <p:nvPr userDrawn="1"/>
        </p:nvSpPr>
        <p:spPr>
          <a:xfrm>
            <a:off x="436668" y="1654875"/>
            <a:ext cx="34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1.6 Exclusive CVT 2026</a:t>
            </a:r>
          </a:p>
        </p:txBody>
      </p:sp>
    </p:spTree>
    <p:extLst>
      <p:ext uri="{BB962C8B-B14F-4D97-AF65-F5344CB8AC3E}">
        <p14:creationId xmlns:p14="http://schemas.microsoft.com/office/powerpoint/2010/main" val="315908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ONTI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2D008CF-A1E4-0DE7-21E3-AAFEB805C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0"/>
          <a:stretch>
            <a:fillRect/>
          </a:stretch>
        </p:blipFill>
        <p:spPr>
          <a:xfrm>
            <a:off x="954129" y="5095882"/>
            <a:ext cx="7576262" cy="392042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C45FDD1-5636-4867-BB33-0F74D928BB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52543" y="-560948"/>
            <a:ext cx="5686425" cy="3200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F6E022-E3F7-65A5-4576-D4D82CF0DE69}"/>
              </a:ext>
            </a:extLst>
          </p:cNvPr>
          <p:cNvSpPr txBox="1"/>
          <p:nvPr userDrawn="1"/>
        </p:nvSpPr>
        <p:spPr>
          <a:xfrm>
            <a:off x="141732" y="2130619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                           2.3L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Bi-Turbo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total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cc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                           2.298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(km/L)                         9,1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(km/L)                      11,0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2.3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(cv, diesel)                           190 cv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(diesel,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/rpm)                  45,9</a:t>
            </a: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EFE55F-5F63-AA54-AE34-F903DD31BB79}"/>
              </a:ext>
            </a:extLst>
          </p:cNvPr>
          <p:cNvSpPr txBox="1"/>
          <p:nvPr userDrawn="1"/>
        </p:nvSpPr>
        <p:spPr>
          <a:xfrm>
            <a:off x="161544" y="3850389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Transmissão automática de 7 marchas com função manual sequencial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4x4 (4WD)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hidráulica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B4F943-9BC0-9433-20CE-1D8327581236}"/>
              </a:ext>
            </a:extLst>
          </p:cNvPr>
          <p:cNvSpPr txBox="1"/>
          <p:nvPr userDrawn="1"/>
        </p:nvSpPr>
        <p:spPr>
          <a:xfrm>
            <a:off x="3625938" y="2128188"/>
            <a:ext cx="32674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dianteira: Double-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wishbone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traseira: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Multilink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com molas helicoidais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Rodas: Liga leve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Pneus: 255/65 R17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Terrain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Estepe: 255/65 R17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Terrain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- Aço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dianteiro: Discos ventilados com sistema ABS de 4 canais e 4 sensores com controle eletrônico de distribuição de força (EBD)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traseiro:      Discos ventilados com sistema ABS de 4 canais e 4 sensores com controle eletrônico de distribuição de força (EBD)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727FF7-7158-1C87-3F05-0BBC2CD2201D}"/>
              </a:ext>
            </a:extLst>
          </p:cNvPr>
          <p:cNvSpPr txBox="1"/>
          <p:nvPr userDrawn="1"/>
        </p:nvSpPr>
        <p:spPr>
          <a:xfrm>
            <a:off x="181356" y="4866052"/>
            <a:ext cx="32674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1.855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5.262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de Combustível                 73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máxima de carga   1.027 kg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3.150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entrada                                 31,4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saída                                     25,8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livre do solo                        249 mm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ABE9EC-DF7A-57A7-B8A6-D29F0D0F2B78}"/>
              </a:ext>
            </a:extLst>
          </p:cNvPr>
          <p:cNvSpPr txBox="1"/>
          <p:nvPr userDrawn="1"/>
        </p:nvSpPr>
        <p:spPr>
          <a:xfrm>
            <a:off x="3625938" y="4926342"/>
            <a:ext cx="3267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Attack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XE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Pro-4x AT 4x4 2025</a:t>
            </a:r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D0A98C-3F76-D327-D6CC-257EF7CE5D30}"/>
              </a:ext>
            </a:extLst>
          </p:cNvPr>
          <p:cNvSpPr txBox="1"/>
          <p:nvPr userDrawn="1"/>
        </p:nvSpPr>
        <p:spPr>
          <a:xfrm>
            <a:off x="3767738" y="5850177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4F54FB5-A0ED-5463-6B08-CE9DC21720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9666" y="8869970"/>
            <a:ext cx="1272120" cy="4888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69A7156-9222-5601-ECBC-75DC38F98A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2832" y="7036137"/>
            <a:ext cx="1486800" cy="1486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B37F51-E6F3-7134-4AFB-A04817E5EB4D}"/>
              </a:ext>
            </a:extLst>
          </p:cNvPr>
          <p:cNvSpPr txBox="1"/>
          <p:nvPr userDrawn="1"/>
        </p:nvSpPr>
        <p:spPr>
          <a:xfrm>
            <a:off x="436668" y="1534555"/>
            <a:ext cx="3432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Attack</a:t>
            </a:r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AT 4x4 2025</a:t>
            </a:r>
          </a:p>
        </p:txBody>
      </p:sp>
    </p:spTree>
    <p:extLst>
      <p:ext uri="{BB962C8B-B14F-4D97-AF65-F5344CB8AC3E}">
        <p14:creationId xmlns:p14="http://schemas.microsoft.com/office/powerpoint/2010/main" val="297076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ONTIER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2D008CF-A1E4-0DE7-21E3-AAFEB805C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0"/>
          <a:stretch>
            <a:fillRect/>
          </a:stretch>
        </p:blipFill>
        <p:spPr>
          <a:xfrm>
            <a:off x="954129" y="5095882"/>
            <a:ext cx="7576262" cy="3920421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C45FDD1-5636-4867-BB33-0F74D928BB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252543" y="-560948"/>
            <a:ext cx="5686425" cy="3200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F6E022-E3F7-65A5-4576-D4D82CF0DE69}"/>
              </a:ext>
            </a:extLst>
          </p:cNvPr>
          <p:cNvSpPr txBox="1"/>
          <p:nvPr userDrawn="1"/>
        </p:nvSpPr>
        <p:spPr>
          <a:xfrm>
            <a:off x="141732" y="2130619"/>
            <a:ext cx="342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Motor/Performance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                           2.3L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Bi-Turbo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Combustível                                        Diesel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Cilindrada total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cc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)                            2.298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cidade (km/L)                         9,1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Consumo estrada (km/L)                      11,0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Motorização                                               2.3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Potência (cv, diesel)                           190 cv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Torque (diesel,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kgf.m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/rpm)                  45,9</a:t>
            </a:r>
            <a:endParaRPr lang="pt-BR" sz="1200" b="0" i="0" dirty="0">
              <a:solidFill>
                <a:srgbClr val="212529"/>
              </a:solidFill>
              <a:effectLst/>
              <a:latin typeface="Nissan Brand Regular" panose="020B0504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EFE55F-5F63-AA54-AE34-F903DD31BB79}"/>
              </a:ext>
            </a:extLst>
          </p:cNvPr>
          <p:cNvSpPr txBox="1"/>
          <p:nvPr userDrawn="1"/>
        </p:nvSpPr>
        <p:spPr>
          <a:xfrm>
            <a:off x="161544" y="3850389"/>
            <a:ext cx="3267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Mecânica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Transmissão automática de 7 marchas com função manual sequencial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Tração 4x4 (4WD)</a:t>
            </a:r>
          </a:p>
          <a:p>
            <a:pPr algn="l">
              <a:buNone/>
            </a:pPr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Direção hidráulica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B4F943-9BC0-9433-20CE-1D8327581236}"/>
              </a:ext>
            </a:extLst>
          </p:cNvPr>
          <p:cNvSpPr txBox="1"/>
          <p:nvPr userDrawn="1"/>
        </p:nvSpPr>
        <p:spPr>
          <a:xfrm>
            <a:off x="3625938" y="2128188"/>
            <a:ext cx="32674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Chassi/Suspensão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dianteira: Double-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wishbone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Suspensão traseira: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Multilink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com molas helicoidais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Rodas: Liga leve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Pneus: 255/65 R17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Season</a:t>
            </a:r>
            <a:endParaRPr lang="pt-B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Estepe: 255/65 R17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All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Season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- Aço 17"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dianteiro: Discos ventilados com sistema ABS de 4 canais e 4 sensores com controle eletrônico de distribuição de força (EBD)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Freio traseiro:      Discos ventilados com sistema ABS de 4 canais e 4 sensores com controle eletrônico de distribuição de força (EBD)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727FF7-7158-1C87-3F05-0BBC2CD2201D}"/>
              </a:ext>
            </a:extLst>
          </p:cNvPr>
          <p:cNvSpPr txBox="1"/>
          <p:nvPr userDrawn="1"/>
        </p:nvSpPr>
        <p:spPr>
          <a:xfrm>
            <a:off x="181356" y="4866052"/>
            <a:ext cx="32674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Dimensões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(mm)                                           1.830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Comprimento (mm)                           5.262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Largura (mm)                                        1.850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de Combustível                 73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Capacidade máxima de carga   1.039 kg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Entre-eixos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(mm)                                  3.150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entrada                                 31,4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Ângulo de saída                                     25,8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• Altura livre do solo                        249 mm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ABE9EC-DF7A-57A7-B8A6-D29F0D0F2B78}"/>
              </a:ext>
            </a:extLst>
          </p:cNvPr>
          <p:cNvSpPr txBox="1"/>
          <p:nvPr userDrawn="1"/>
        </p:nvSpPr>
        <p:spPr>
          <a:xfrm>
            <a:off x="3625938" y="4926342"/>
            <a:ext cx="3267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Disponível nas versões:</a:t>
            </a:r>
          </a:p>
          <a:p>
            <a:r>
              <a:rPr lang="pt-BR" sz="1200" b="0" i="0" dirty="0">
                <a:solidFill>
                  <a:srgbClr val="212529"/>
                </a:solidFill>
                <a:effectLst/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Attack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XE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Platinum AT 4x4 2025</a:t>
            </a:r>
          </a:p>
          <a:p>
            <a:r>
              <a:rPr lang="pt-BR" sz="1200" dirty="0">
                <a:latin typeface="Nissan Brand Regular" panose="020B0504020204030204" pitchFamily="34" charset="0"/>
              </a:rPr>
              <a:t>•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Pro-4x AT 4x4 2025</a:t>
            </a:r>
            <a:br>
              <a:rPr lang="pt-BR" sz="1200" dirty="0"/>
            </a:br>
            <a:endParaRPr lang="fr-FR" sz="12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D0A98C-3F76-D327-D6CC-257EF7CE5D30}"/>
              </a:ext>
            </a:extLst>
          </p:cNvPr>
          <p:cNvSpPr txBox="1"/>
          <p:nvPr userDrawn="1"/>
        </p:nvSpPr>
        <p:spPr>
          <a:xfrm>
            <a:off x="3767738" y="5850177"/>
            <a:ext cx="355294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ssan Brand Regular" panose="020B0504020204030204" pitchFamily="34" charset="0"/>
                <a:ea typeface="+mn-ea"/>
                <a:cs typeface="+mn-cs"/>
              </a:rPr>
              <a:t>*Verificar ficha técnica de cada versão</a:t>
            </a:r>
            <a:endParaRPr lang="pt-BR" sz="600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4F54FB5-A0ED-5463-6B08-CE9DC21720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9666" y="8869970"/>
            <a:ext cx="1272120" cy="4888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69A7156-9222-5601-ECBC-75DC38F98A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2832" y="7036137"/>
            <a:ext cx="1486800" cy="1486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B37F51-E6F3-7134-4AFB-A04817E5EB4D}"/>
              </a:ext>
            </a:extLst>
          </p:cNvPr>
          <p:cNvSpPr txBox="1"/>
          <p:nvPr userDrawn="1"/>
        </p:nvSpPr>
        <p:spPr>
          <a:xfrm>
            <a:off x="436668" y="1546592"/>
            <a:ext cx="3432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kern="1200" dirty="0">
                <a:solidFill>
                  <a:schemeClr val="tx1"/>
                </a:solidFill>
                <a:effectLst/>
                <a:latin typeface="Nissan Brand Regular" panose="020B0504020204030204" pitchFamily="34" charset="0"/>
                <a:ea typeface="+mn-ea"/>
                <a:cs typeface="+mn-cs"/>
              </a:rPr>
              <a:t>XE AT 4x4 2025</a:t>
            </a:r>
          </a:p>
          <a:p>
            <a:endParaRPr lang="pt-BR" sz="1400" b="0" i="0" kern="1200" dirty="0">
              <a:solidFill>
                <a:schemeClr val="tx1"/>
              </a:solidFill>
              <a:effectLst/>
              <a:latin typeface="Nissan Brand Regular" panose="020B0504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4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13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5" r:id="rId3"/>
    <p:sldLayoutId id="2147483680" r:id="rId4"/>
    <p:sldLayoutId id="2147483681" r:id="rId5"/>
    <p:sldLayoutId id="2147483686" r:id="rId6"/>
    <p:sldLayoutId id="2147483687" r:id="rId7"/>
    <p:sldLayoutId id="2147483682" r:id="rId8"/>
    <p:sldLayoutId id="2147483688" r:id="rId9"/>
    <p:sldLayoutId id="2147483689" r:id="rId10"/>
    <p:sldLayoutId id="2147483690" r:id="rId11"/>
    <p:sldLayoutId id="2147483683" r:id="rId12"/>
    <p:sldLayoutId id="2147483691" r:id="rId13"/>
    <p:sldLayoutId id="2147483692" r:id="rId14"/>
    <p:sldLayoutId id="214748369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D72AD2E-C8FF-829E-98DE-B8BA4EE01288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0A652EB-1B0E-BE01-F1EC-7AF42FE1B472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78D107-FAF8-50E2-C16E-E6BD9868E282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43455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F911-9280-007E-9736-5EAEA7CF5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315A5D-B720-F7DB-4E0F-3D4E38DFE788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8C55B9-5949-B202-E348-F2F475777B74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8B26BD-7C1D-E47A-7714-9A7889E48B11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2089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996ED-EF05-E58C-19AC-4D87115C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5313018-DB9D-BB75-A6DA-EF8F905ACFC8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0C50C-4611-4C79-7B86-284E7E601D5C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21F4AD-69F3-A280-3120-5BEDE397790B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7156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EB30-7B69-4DA4-AC61-808D595CD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7895C05-B713-A031-2693-4B14A1422DAF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596FC4-B548-709F-9198-F2D8977A78CC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9F1D03-66EF-AC5B-48EA-E0ACD91DBE81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20458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F0C5-2850-4ECA-2270-223F10F04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F5153D1-B999-B253-77CF-237B3365448A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6708603-06CA-CF43-BAFB-151374910263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92B142C-30A2-C3CF-EB73-7175F90283CA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262520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9101B-EC46-C4AE-A45A-7069F81DA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F2D3D21-13C9-D098-BF88-DF6FDC9B05BF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527C3E-B07D-C0DA-B6A9-A76EB37FB650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56BE49-5DDF-F3A4-5E5B-2B85DA8A6918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37566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B92B-76CA-078E-2551-2FCF0535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BF28DCE-5099-94C6-E8AE-96E532554451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AD9389-90BF-462C-23E2-82CC134D12E0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BBB726-F2B4-90F3-C244-DAFF746F5258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247592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4474-15B9-AC80-567F-8819E561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9868C7-A6F1-6555-6659-B407A46CE41B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2810929-B67A-1CD4-3993-A8D36D8BC49A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4BFBB9-8745-7F17-DE34-CC8B637CECC8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15418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A3D6-6A06-DB4B-92CF-5C2AB5E36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BAECA9-E33E-23AA-D7D2-B0EC06734749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A9CE46-C5C5-A033-2A24-D90D3AC636D8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F3F48D-74E0-294C-6138-A85FBD012E58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87969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0F2E6-18B6-2D05-FDF5-FBB1CE0D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751E9EC-5F98-2931-C968-F1FEA86D7C6D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7FF6407-60C8-3A54-8796-ED150FE19607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E13C31-C9B3-7E23-4D32-56B95607BB69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118323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43D41-99A8-9807-659A-E5621F25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17674FA-BB76-0317-5475-8FF75C9A14C0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8B75CA-D471-5F1D-BE3A-A54AA95E14F7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AB6D4F-F8FC-A46C-1F5C-A86E4E5DA4AF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00082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4FBB-E6F3-B762-763C-9CF37047D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1F6853A-11C1-4F98-3254-8233A3277C70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227826-D2BC-4E7F-7D3B-396D3848628E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D9C84D5-E0F3-F108-21A5-BAA89C0D07AD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99988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355F8-70EC-E582-C9BD-6F7D8D41A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BDFE711-706C-EA3A-52B9-1538BAEEFBA2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2740FB-FB90-894C-2B73-F1AFB1C08D05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659080-09EC-92D1-E7DE-0D8117417CB9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3621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80DDD-DA1D-502B-B6D5-878BEC015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07360EB-FE7B-92B5-3DBF-AD642325EA42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5B11AE-C8F5-E073-4126-8462B0671B22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F475A07-A0F6-CEA2-43B3-CD553611175D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339757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B5FE0-3BC9-490E-E676-AE9376940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956C4F5-0AE2-88AB-D071-7DB639F18477}"/>
              </a:ext>
            </a:extLst>
          </p:cNvPr>
          <p:cNvSpPr txBox="1"/>
          <p:nvPr/>
        </p:nvSpPr>
        <p:spPr>
          <a:xfrm>
            <a:off x="3429000" y="761858"/>
            <a:ext cx="190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Montserrat Medium" panose="00000600000000000000" pitchFamily="50" charset="0"/>
              </a:rPr>
              <a:t>A partir 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8CAD5A-FFAD-E754-8CD1-BC6E4EF80A00}"/>
              </a:ext>
            </a:extLst>
          </p:cNvPr>
          <p:cNvSpPr txBox="1"/>
          <p:nvPr/>
        </p:nvSpPr>
        <p:spPr>
          <a:xfrm>
            <a:off x="3429000" y="1013201"/>
            <a:ext cx="266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Montserrat Alternates SemiBold" panose="00000700000000000000" pitchFamily="50" charset="0"/>
              </a:rPr>
              <a:t>R$000.000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D1C61D9-FD85-01B1-49A6-C2DD65AAB67B}"/>
              </a:ext>
            </a:extLst>
          </p:cNvPr>
          <p:cNvSpPr txBox="1"/>
          <p:nvPr/>
        </p:nvSpPr>
        <p:spPr>
          <a:xfrm>
            <a:off x="5786284" y="1013201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Montserrat Alternates SemiBold" panose="00000700000000000000" pitchFamily="50" charset="0"/>
              </a:rPr>
              <a:t>,00</a:t>
            </a:r>
          </a:p>
        </p:txBody>
      </p:sp>
    </p:spTree>
    <p:extLst>
      <p:ext uri="{BB962C8B-B14F-4D97-AF65-F5344CB8AC3E}">
        <p14:creationId xmlns:p14="http://schemas.microsoft.com/office/powerpoint/2010/main" val="40646796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771</TotalTime>
  <Words>120</Words>
  <Application>Microsoft Office PowerPoint</Application>
  <PresentationFormat>Papel A4 (210 x 297 mm)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Montserrat Alternates SemiBold</vt:lpstr>
      <vt:lpstr>Arial</vt:lpstr>
      <vt:lpstr>Montserrat Medium</vt:lpstr>
      <vt:lpstr>Nissan Brand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MKT GrupoHazul</dc:creator>
  <cp:lastModifiedBy>MKT GrupoHazul</cp:lastModifiedBy>
  <cp:revision>2</cp:revision>
  <dcterms:created xsi:type="dcterms:W3CDTF">2025-07-24T18:44:40Z</dcterms:created>
  <dcterms:modified xsi:type="dcterms:W3CDTF">2025-10-15T12:47:16Z</dcterms:modified>
</cp:coreProperties>
</file>